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  <p:sldId id="273" r:id="rId14"/>
    <p:sldId id="272" r:id="rId15"/>
    <p:sldId id="268" r:id="rId16"/>
    <p:sldId id="269" r:id="rId17"/>
    <p:sldId id="270" r:id="rId18"/>
  </p:sldIdLst>
  <p:sldSz cx="14630400" cy="8229600"/>
  <p:notesSz cx="8229600" cy="14630400"/>
  <p:embeddedFontLst>
    <p:embeddedFont>
      <p:font typeface="Epilogue" panose="020B0604020202020204" charset="0"/>
      <p:regular r:id="rId20"/>
    </p:embeddedFont>
    <p:embeddedFont>
      <p:font typeface="Fraunces Medium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CEF"/>
    <a:srgbClr val="BCBF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33" d="100"/>
          <a:sy n="33" d="100"/>
        </p:scale>
        <p:origin x="2944" y="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10/30/2024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87EB7-A237-AE4F-CC4E-6DACBB398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00812E-B878-B902-7018-B29F6E80CF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B9063B-0701-22C4-3733-E455E72BAC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CC1F0C-387A-6B8C-F298-FD1DD3CE0D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476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ransition spd="slow">
    <p:push dir="u"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getting-started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ws.amazon.com/documentation/" TargetMode="External"/><Relationship Id="rId5" Type="http://schemas.openxmlformats.org/officeDocument/2006/relationships/hyperlink" Target="https://docs.mongodb.com/" TargetMode="External"/><Relationship Id="rId4" Type="http://schemas.openxmlformats.org/officeDocument/2006/relationships/hyperlink" Target="https://nodejs.org/en/doc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jpg"/><Relationship Id="rId4" Type="http://schemas.openxmlformats.org/officeDocument/2006/relationships/image" Target="../media/image5.png"/><Relationship Id="rId9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88438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4500" dirty="0" err="1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QuizKtc</a:t>
            </a:r>
            <a:r>
              <a:rPr lang="en-US" sz="4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- A Proctoring based Quiz Taking Web Application exclusively for AIKTC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6280190" y="506325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QuizKtc tackles academic dishonesty in online quizzes. It uses advanced proctoring and gamification.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401514" y="6193750"/>
            <a:ext cx="12025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Epilogue Medium" pitchFamily="34" charset="0"/>
                <a:ea typeface="Epilogue Medium" pitchFamily="34" charset="-122"/>
                <a:cs typeface="Epilogue Medium" pitchFamily="34" charset="-120"/>
              </a:rPr>
              <a:t>AS</a:t>
            </a:r>
            <a:endParaRPr lang="en-US" sz="7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F19E79-BADF-652D-2EFE-663D3A470DDD}"/>
              </a:ext>
            </a:extLst>
          </p:cNvPr>
          <p:cNvSpPr txBox="1"/>
          <p:nvPr/>
        </p:nvSpPr>
        <p:spPr>
          <a:xfrm>
            <a:off x="-1037978" y="514958"/>
            <a:ext cx="324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3223"/>
            <a:ext cx="64066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Implementation Details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Languages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Python (Django), JavaScript, HTML, CSS (Bootstrap).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Technologies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Django, PostgreSQL, Bootstrap, Chart.js.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8"/>
            <a:ext cx="3664863" cy="1890477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Tools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2729737" cy="775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Visual Studio Code,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Git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,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Github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  <p:sp>
        <p:nvSpPr>
          <p:cNvPr id="13" name="Shape 7"/>
          <p:cNvSpPr/>
          <p:nvPr/>
        </p:nvSpPr>
        <p:spPr>
          <a:xfrm>
            <a:off x="10171866" y="4941690"/>
            <a:ext cx="3664863" cy="1882856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4" name="Text 8"/>
          <p:cNvSpPr/>
          <p:nvPr/>
        </p:nvSpPr>
        <p:spPr>
          <a:xfrm>
            <a:off x="10406299" y="5105382"/>
            <a:ext cx="3195996" cy="417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</a:rPr>
              <a:t>Hosting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381808" y="5503764"/>
            <a:ext cx="3220488" cy="12287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Deployed on AWS with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Continues integration [CI/CO]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Pipeline</a:t>
            </a: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8324"/>
            <a:ext cx="65103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Key Features of QuizKtc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324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0955" y="3217426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1324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Tab Detection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62283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Prevents switching tabs during quizzes.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1324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7509" y="3217426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132415"/>
            <a:ext cx="2927747" cy="5103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</a:rPr>
              <a:t>Auto Submit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76326" y="3778805"/>
            <a:ext cx="2927747" cy="11054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On switching Tab more than 3 times quiz get auto submit.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1849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5000" y="5269944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1849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AI Feedback (Future)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675352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Personalized feedback post-quiz.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1849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36557" y="5269944"/>
            <a:ext cx="20812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1849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</a:rPr>
              <a:t>Right Click Disable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675352"/>
            <a:ext cx="2927747" cy="1283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Student can’t copy or paste answers our stuff like thus 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91759"/>
            <a:ext cx="77140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Result Analysis: Screenshots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54166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6844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Landing Page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174819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User-friendly registration.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854166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6845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Student Dashboard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6174938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Clear progress tracking.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854166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6844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Teacher Dashboard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6174819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Comprehensive analytics.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6ABFC-E029-6318-6045-659C3B7BE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00AB5D9-0570-F00C-6C7B-11D25E92DD5A}"/>
              </a:ext>
            </a:extLst>
          </p:cNvPr>
          <p:cNvSpPr/>
          <p:nvPr/>
        </p:nvSpPr>
        <p:spPr>
          <a:xfrm>
            <a:off x="793790" y="1691759"/>
            <a:ext cx="77140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Result Analysis: Screenshots</a:t>
            </a:r>
            <a:endParaRPr lang="en-US" sz="4450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C4C09894-05CF-B977-8853-778F0BC10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54166"/>
            <a:ext cx="4120753" cy="2546747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A464B412-D5CD-3C35-E8D9-35C18F7716F8}"/>
              </a:ext>
            </a:extLst>
          </p:cNvPr>
          <p:cNvSpPr/>
          <p:nvPr/>
        </p:nvSpPr>
        <p:spPr>
          <a:xfrm>
            <a:off x="793790" y="56844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Landing Page</a:t>
            </a:r>
            <a:endParaRPr lang="en-US" sz="22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8BA4D231-ADD3-3D93-F9CF-2B8D76DC1FD2}"/>
              </a:ext>
            </a:extLst>
          </p:cNvPr>
          <p:cNvSpPr/>
          <p:nvPr/>
        </p:nvSpPr>
        <p:spPr>
          <a:xfrm>
            <a:off x="793790" y="6174819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User-friendly registration.</a:t>
            </a:r>
            <a:endParaRPr lang="en-US" sz="1750" dirty="0"/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80FEBAF9-6CA0-14BB-BB42-5278A9F960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854166"/>
            <a:ext cx="4120872" cy="2546866"/>
          </a:xfrm>
          <a:prstGeom prst="rect">
            <a:avLst/>
          </a:prstGeom>
        </p:spPr>
      </p:pic>
      <p:sp>
        <p:nvSpPr>
          <p:cNvPr id="7" name="Text 3">
            <a:extLst>
              <a:ext uri="{FF2B5EF4-FFF2-40B4-BE49-F238E27FC236}">
                <a16:creationId xmlns:a16="http://schemas.microsoft.com/office/drawing/2014/main" id="{1B6B0DE7-C20A-9F94-9B4C-FC30431003C1}"/>
              </a:ext>
            </a:extLst>
          </p:cNvPr>
          <p:cNvSpPr/>
          <p:nvPr/>
        </p:nvSpPr>
        <p:spPr>
          <a:xfrm>
            <a:off x="5254704" y="56845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Student Dashboard</a:t>
            </a:r>
            <a:endParaRPr lang="en-US" sz="220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C2CFC764-F0E2-C6E7-DC44-F066B93A4533}"/>
              </a:ext>
            </a:extLst>
          </p:cNvPr>
          <p:cNvSpPr/>
          <p:nvPr/>
        </p:nvSpPr>
        <p:spPr>
          <a:xfrm>
            <a:off x="5254704" y="6174938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Clear progress tracking.</a:t>
            </a:r>
            <a:endParaRPr lang="en-US" sz="1750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D6E740A8-8EA3-A4AB-E5CA-87DD587B26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854166"/>
            <a:ext cx="4120753" cy="2546747"/>
          </a:xfrm>
          <a:prstGeom prst="rect">
            <a:avLst/>
          </a:prstGeom>
        </p:spPr>
      </p:pic>
      <p:sp>
        <p:nvSpPr>
          <p:cNvPr id="10" name="Text 5">
            <a:extLst>
              <a:ext uri="{FF2B5EF4-FFF2-40B4-BE49-F238E27FC236}">
                <a16:creationId xmlns:a16="http://schemas.microsoft.com/office/drawing/2014/main" id="{39AAE2C7-C04B-425D-BCA8-7EA8ED59487F}"/>
              </a:ext>
            </a:extLst>
          </p:cNvPr>
          <p:cNvSpPr/>
          <p:nvPr/>
        </p:nvSpPr>
        <p:spPr>
          <a:xfrm>
            <a:off x="9715738" y="56844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Teacher Dashboard</a:t>
            </a:r>
            <a:endParaRPr lang="en-US" sz="220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9A3CB11F-8423-5515-7019-39E62B1D4512}"/>
              </a:ext>
            </a:extLst>
          </p:cNvPr>
          <p:cNvSpPr/>
          <p:nvPr/>
        </p:nvSpPr>
        <p:spPr>
          <a:xfrm>
            <a:off x="9715738" y="6174819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Comprehensive analytics.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63135889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9434" y="702527"/>
            <a:ext cx="6345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unces Medium" panose="020B0604020202020204" charset="0"/>
              </a:rPr>
              <a:t>Result Analysis</a:t>
            </a:r>
            <a:endParaRPr lang="en-IN" sz="3600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03610" y="1680263"/>
            <a:ext cx="905479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Epilogue" panose="020B0604020202020204" charset="0"/>
              </a:rPr>
              <a:t>Following is a result of our plate form</a:t>
            </a:r>
            <a:endParaRPr lang="en-IN" sz="2200" b="1" dirty="0">
              <a:solidFill>
                <a:schemeClr val="bg1"/>
              </a:solidFill>
              <a:latin typeface="Epilogue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5122" y="2442555"/>
            <a:ext cx="7605132" cy="4092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Epilogue" panose="020B0604020202020204" charset="0"/>
              </a:rPr>
              <a:t>Admins can create Quizzes and Students can Complete the Quizzes.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Epilogue" panose="020B0604020202020204" charset="0"/>
              </a:rPr>
              <a:t>Complete User Management.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Epilogue" panose="020B0604020202020204" charset="0"/>
              </a:rPr>
              <a:t>Single User can Attempt a Quiz Only Once.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Epilogue" panose="020B0604020202020204" charset="0"/>
              </a:rPr>
              <a:t>Camera Access of the User is required.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Epilogue" panose="020B0604020202020204" charset="0"/>
              </a:rPr>
              <a:t>User cannot switch applications.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Epilogue" panose="020B0604020202020204" charset="0"/>
              </a:rPr>
              <a:t>User cannot switch the tabs (if tab switches are more than 3, quiz automatically gets submitted).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Epilogue" panose="020B0604020202020204" charset="0"/>
              </a:rPr>
              <a:t>Right click is Disabled.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Epilogue" panose="020B0604020202020204" charset="0"/>
              </a:rPr>
              <a:t>User cannot copy content from the webpage etc.</a:t>
            </a:r>
            <a:endParaRPr lang="en-IN" sz="1750" dirty="0">
              <a:solidFill>
                <a:schemeClr val="bg1"/>
              </a:solidFill>
              <a:latin typeface="Epilogu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3134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85163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Conclusion: Success and Future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Success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QuizKtc effectively combats cheating. It uses proctoring and gamification.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Engagement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Gamified learning enhances student participation.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Future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 chatbot integration and real-time leaderboards.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Future Work: Expanding QuizKtc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AI Feedback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Personalized improvement suggestions.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Monthly Reports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Detailed teacher performance reports.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3046809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Real-time Leaderboard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Live updates for student rankings.</a:t>
            </a:r>
            <a:endParaRPr lang="en-US" sz="1700" dirty="0"/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59975" y="5778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References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82639" y="153755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All resources used for development are listed. These include websites, articles, and research papers.</a:t>
            </a:r>
            <a:endParaRPr lang="en-US" sz="1750" dirty="0"/>
          </a:p>
        </p:txBody>
      </p:sp>
      <p:sp>
        <p:nvSpPr>
          <p:cNvPr id="6" name="TextBox 5"/>
          <p:cNvSpPr txBox="1"/>
          <p:nvPr/>
        </p:nvSpPr>
        <p:spPr>
          <a:xfrm>
            <a:off x="782639" y="2151405"/>
            <a:ext cx="1058045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Epilogue Medium"/>
              </a:rPr>
              <a:t>Official React.js Documentation: </a:t>
            </a:r>
            <a:r>
              <a:rPr lang="en-IN" sz="2000" dirty="0">
                <a:solidFill>
                  <a:schemeClr val="bg1"/>
                </a:solidFill>
                <a:latin typeface="Epilogue Medium"/>
                <a:hlinkClick r:id="rId3"/>
              </a:rPr>
              <a:t>https://reactjs.org/docs/getting-started.html</a:t>
            </a:r>
            <a:endParaRPr lang="en-IN" sz="2000" dirty="0">
              <a:solidFill>
                <a:schemeClr val="bg1"/>
              </a:solidFill>
              <a:latin typeface="Epilogue Medium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Epilogue Medium"/>
              </a:rPr>
              <a:t>Node.js Documentation: </a:t>
            </a:r>
            <a:r>
              <a:rPr lang="en-IN" sz="2000" dirty="0">
                <a:solidFill>
                  <a:schemeClr val="bg1"/>
                </a:solidFill>
                <a:latin typeface="Epilogue Medium"/>
                <a:hlinkClick r:id="rId4"/>
              </a:rPr>
              <a:t>https://nodejs.org/en/docs/</a:t>
            </a:r>
            <a:endParaRPr lang="en-IN" sz="2000" dirty="0">
              <a:solidFill>
                <a:schemeClr val="bg1"/>
              </a:solidFill>
              <a:latin typeface="Epilogue Medium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Epilogue Medium"/>
              </a:rPr>
              <a:t>MongoDB Documentation: </a:t>
            </a:r>
            <a:r>
              <a:rPr lang="en-IN" sz="2000" dirty="0">
                <a:solidFill>
                  <a:schemeClr val="bg1"/>
                </a:solidFill>
                <a:latin typeface="Epilogue Medium"/>
                <a:hlinkClick r:id="rId5"/>
              </a:rPr>
              <a:t>https://docs.mongodb.com/</a:t>
            </a:r>
            <a:endParaRPr lang="en-IN" sz="2000" dirty="0">
              <a:solidFill>
                <a:schemeClr val="bg1"/>
              </a:solidFill>
              <a:latin typeface="Epilogue Medium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Epilogue Medium"/>
              </a:rPr>
              <a:t>AWS Official Guide: </a:t>
            </a:r>
            <a:r>
              <a:rPr lang="en-IN" sz="2000" dirty="0">
                <a:solidFill>
                  <a:schemeClr val="bg1"/>
                </a:solidFill>
                <a:latin typeface="Epilogue Medium"/>
                <a:hlinkClick r:id="rId6"/>
              </a:rPr>
              <a:t>https://aws.amazon.com/documentation/</a:t>
            </a:r>
            <a:endParaRPr lang="en-IN" sz="2000" dirty="0">
              <a:solidFill>
                <a:schemeClr val="bg1"/>
              </a:solidFill>
              <a:latin typeface="Epilogue Medium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Epilogue Medium"/>
              </a:rPr>
              <a:t>SQLite3</a:t>
            </a:r>
            <a:r>
              <a:rPr lang="en-IN" dirty="0"/>
              <a:t> Database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>
            <a:extLst>
              <a:ext uri="{FF2B5EF4-FFF2-40B4-BE49-F238E27FC236}">
                <a16:creationId xmlns:a16="http://schemas.microsoft.com/office/drawing/2014/main" id="{B7F1A1ED-20BF-F1CE-30F1-7A33C5246E42}"/>
              </a:ext>
            </a:extLst>
          </p:cNvPr>
          <p:cNvSpPr/>
          <p:nvPr/>
        </p:nvSpPr>
        <p:spPr>
          <a:xfrm>
            <a:off x="974589" y="1559811"/>
            <a:ext cx="11280601" cy="1089995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D7C546-9DDC-FFA6-D052-05AAC5359161}"/>
              </a:ext>
            </a:extLst>
          </p:cNvPr>
          <p:cNvSpPr txBox="1"/>
          <p:nvPr/>
        </p:nvSpPr>
        <p:spPr>
          <a:xfrm>
            <a:off x="907137" y="545088"/>
            <a:ext cx="12240151" cy="14933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indent="0">
              <a:lnSpc>
                <a:spcPts val="7700"/>
              </a:lnSpc>
              <a:buNone/>
              <a:defRPr sz="615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defRPr>
            </a:lvl1pPr>
          </a:lstStyle>
          <a:p>
            <a:r>
              <a:rPr lang="en-IN" dirty="0" err="1"/>
              <a:t>QuizKTC</a:t>
            </a:r>
            <a:endParaRPr lang="en-US" dirty="0"/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DB59D9B9-5EB2-5C35-95C4-D6CAE0810049}"/>
              </a:ext>
            </a:extLst>
          </p:cNvPr>
          <p:cNvSpPr/>
          <p:nvPr/>
        </p:nvSpPr>
        <p:spPr>
          <a:xfrm>
            <a:off x="974590" y="6712900"/>
            <a:ext cx="11280600" cy="922535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Shape 1">
            <a:extLst>
              <a:ext uri="{FF2B5EF4-FFF2-40B4-BE49-F238E27FC236}">
                <a16:creationId xmlns:a16="http://schemas.microsoft.com/office/drawing/2014/main" id="{4A4BA625-FF3C-653F-6D30-7CDE4C833F9F}"/>
              </a:ext>
            </a:extLst>
          </p:cNvPr>
          <p:cNvSpPr/>
          <p:nvPr/>
        </p:nvSpPr>
        <p:spPr>
          <a:xfrm>
            <a:off x="907137" y="2909707"/>
            <a:ext cx="11280601" cy="3543292"/>
          </a:xfrm>
          <a:prstGeom prst="roundRect">
            <a:avLst>
              <a:gd name="adj" fmla="val 720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5D825C-EB85-A529-F77B-917543EBB312}"/>
              </a:ext>
            </a:extLst>
          </p:cNvPr>
          <p:cNvSpPr txBox="1"/>
          <p:nvPr/>
        </p:nvSpPr>
        <p:spPr>
          <a:xfrm>
            <a:off x="1233901" y="1689186"/>
            <a:ext cx="4531764" cy="493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indent="0">
              <a:lnSpc>
                <a:spcPts val="2750"/>
              </a:lnSpc>
              <a:buNone/>
              <a:defRPr sz="220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defRPr>
            </a:lvl1pPr>
          </a:lstStyle>
          <a:p>
            <a:r>
              <a:rPr lang="en-IN" b="1" dirty="0"/>
              <a:t>A Proctoring based Web Application exclusively for AIKTC students.</a:t>
            </a:r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8F724-05E3-FE2F-D6DA-0E641BBF69FD}"/>
              </a:ext>
            </a:extLst>
          </p:cNvPr>
          <p:cNvSpPr txBox="1"/>
          <p:nvPr/>
        </p:nvSpPr>
        <p:spPr>
          <a:xfrm>
            <a:off x="1345215" y="3126588"/>
            <a:ext cx="1828800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indent="0">
              <a:lnSpc>
                <a:spcPts val="2750"/>
              </a:lnSpc>
              <a:buNone/>
              <a:defRPr sz="220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defRPr>
            </a:lvl1pPr>
          </a:lstStyle>
          <a:p>
            <a:r>
              <a:rPr lang="en-IN" b="1" dirty="0"/>
              <a:t>Students :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171085-6FAF-11A8-4EC6-5744A1C59030}"/>
              </a:ext>
            </a:extLst>
          </p:cNvPr>
          <p:cNvSpPr txBox="1"/>
          <p:nvPr/>
        </p:nvSpPr>
        <p:spPr>
          <a:xfrm>
            <a:off x="1233901" y="6712900"/>
            <a:ext cx="1828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200" dirty="0">
                <a:solidFill>
                  <a:srgbClr val="EBECEF"/>
                </a:solidFill>
                <a:latin typeface="Fraunces Medium" pitchFamily="34" charset="0"/>
              </a:rPr>
              <a:t>Institution</a:t>
            </a:r>
            <a:endParaRPr lang="en-US" sz="2200" dirty="0">
              <a:solidFill>
                <a:srgbClr val="EBECEF"/>
              </a:solidFill>
              <a:latin typeface="Fraunces Medium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F97301-9857-F5B0-9796-2C7D2E0B0A0F}"/>
              </a:ext>
            </a:extLst>
          </p:cNvPr>
          <p:cNvSpPr txBox="1"/>
          <p:nvPr/>
        </p:nvSpPr>
        <p:spPr>
          <a:xfrm>
            <a:off x="1345215" y="7076180"/>
            <a:ext cx="6390808" cy="5592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indent="0">
              <a:lnSpc>
                <a:spcPts val="2850"/>
              </a:lnSpc>
              <a:buNone/>
              <a:defRPr sz="175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defRPr>
            </a:lvl1pPr>
          </a:lstStyle>
          <a:p>
            <a:r>
              <a:rPr lang="en-IN" dirty="0"/>
              <a:t>A.I. </a:t>
            </a:r>
            <a:r>
              <a:rPr lang="en-IN" dirty="0" err="1"/>
              <a:t>Kalsekar</a:t>
            </a:r>
            <a:r>
              <a:rPr lang="en-IN" dirty="0"/>
              <a:t> Technical Campus, New </a:t>
            </a:r>
            <a:r>
              <a:rPr lang="en-IN" dirty="0" err="1"/>
              <a:t>Panvel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D9F1B0-C566-D21C-C437-5D1B6885C2CC}"/>
              </a:ext>
            </a:extLst>
          </p:cNvPr>
          <p:cNvSpPr txBox="1"/>
          <p:nvPr/>
        </p:nvSpPr>
        <p:spPr>
          <a:xfrm>
            <a:off x="1298394" y="2102289"/>
            <a:ext cx="6875449" cy="787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indent="0">
              <a:lnSpc>
                <a:spcPts val="2850"/>
              </a:lnSpc>
              <a:buNone/>
              <a:defRPr sz="175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defRPr>
            </a:lvl1pPr>
          </a:lstStyle>
          <a:p>
            <a:r>
              <a:rPr lang="en-IN" dirty="0" err="1"/>
              <a:t>QuizKtc</a:t>
            </a:r>
            <a:r>
              <a:rPr lang="en-IN" dirty="0"/>
              <a:t> – Advanced Online Quiz Platform with Proctoring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33901" y="3549550"/>
            <a:ext cx="73549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BCBFCA"/>
                </a:solidFill>
                <a:latin typeface="Epilogue" panose="020B0604020202020204" charset="0"/>
              </a:rPr>
              <a:t>Kalsekar</a:t>
            </a: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 Abdul </a:t>
            </a:r>
            <a:r>
              <a:rPr lang="en-US" sz="2000" dirty="0" err="1">
                <a:solidFill>
                  <a:srgbClr val="BCBFCA"/>
                </a:solidFill>
                <a:latin typeface="Epilogue" panose="020B0604020202020204" charset="0"/>
              </a:rPr>
              <a:t>Rehman</a:t>
            </a: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 Abdul </a:t>
            </a:r>
            <a:r>
              <a:rPr lang="en-US" sz="2000" dirty="0" err="1">
                <a:solidFill>
                  <a:srgbClr val="BCBFCA"/>
                </a:solidFill>
                <a:latin typeface="Epilogue" panose="020B0604020202020204" charset="0"/>
              </a:rPr>
              <a:t>Alim</a:t>
            </a: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                       23EC23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Shaikh </a:t>
            </a:r>
            <a:r>
              <a:rPr lang="en-US" sz="2000" dirty="0" err="1">
                <a:solidFill>
                  <a:srgbClr val="BCBFCA"/>
                </a:solidFill>
                <a:latin typeface="Epilogue" panose="020B0604020202020204" charset="0"/>
              </a:rPr>
              <a:t>Mohd</a:t>
            </a: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 </a:t>
            </a:r>
            <a:r>
              <a:rPr lang="en-US" sz="2000" dirty="0" err="1">
                <a:solidFill>
                  <a:srgbClr val="BCBFCA"/>
                </a:solidFill>
                <a:latin typeface="Epilogue" panose="020B0604020202020204" charset="0"/>
              </a:rPr>
              <a:t>Arsan</a:t>
            </a: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 Abdul </a:t>
            </a:r>
            <a:r>
              <a:rPr lang="en-US" sz="2000" dirty="0" err="1">
                <a:solidFill>
                  <a:srgbClr val="BCBFCA"/>
                </a:solidFill>
                <a:latin typeface="Epilogue" panose="020B0604020202020204" charset="0"/>
              </a:rPr>
              <a:t>Sattar</a:t>
            </a: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                           23EC59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Ansari </a:t>
            </a:r>
            <a:r>
              <a:rPr lang="en-US" sz="2000" dirty="0" err="1">
                <a:solidFill>
                  <a:srgbClr val="BCBFCA"/>
                </a:solidFill>
                <a:latin typeface="Epilogue" panose="020B0604020202020204" charset="0"/>
              </a:rPr>
              <a:t>Mohd</a:t>
            </a: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 Adnan </a:t>
            </a:r>
            <a:r>
              <a:rPr lang="en-US" sz="2000" dirty="0" err="1">
                <a:solidFill>
                  <a:srgbClr val="BCBFCA"/>
                </a:solidFill>
                <a:latin typeface="Epilogue" panose="020B0604020202020204" charset="0"/>
              </a:rPr>
              <a:t>Mohd</a:t>
            </a: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 Ali                                  23EC14       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Shaikh Mohammed </a:t>
            </a:r>
            <a:r>
              <a:rPr lang="en-US" sz="2000" dirty="0" err="1">
                <a:solidFill>
                  <a:srgbClr val="BCBFCA"/>
                </a:solidFill>
                <a:latin typeface="Epilogue" panose="020B0604020202020204" charset="0"/>
              </a:rPr>
              <a:t>Affan</a:t>
            </a:r>
            <a:r>
              <a:rPr lang="en-US" sz="2000" dirty="0">
                <a:solidFill>
                  <a:srgbClr val="BCBFCA"/>
                </a:solidFill>
                <a:latin typeface="Epilogue" panose="020B0604020202020204" charset="0"/>
              </a:rPr>
              <a:t> Mohammed Umar     23EC57</a:t>
            </a:r>
            <a:endParaRPr lang="en-IN" sz="2000" dirty="0">
              <a:solidFill>
                <a:srgbClr val="BCBFCA"/>
              </a:solidFill>
              <a:latin typeface="Epilogue" panose="020B060402020202020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45215" y="5047720"/>
            <a:ext cx="26539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>
                <a:solidFill>
                  <a:srgbClr val="EBECEF"/>
                </a:solidFill>
                <a:latin typeface="Fraunces Medium" panose="020B0604020202020204" charset="0"/>
              </a:rPr>
              <a:t>Mentor </a:t>
            </a:r>
            <a:r>
              <a:rPr lang="en-US" sz="2200" dirty="0">
                <a:solidFill>
                  <a:srgbClr val="EBECEF"/>
                </a:solidFill>
                <a:latin typeface="Fraunces Medium" panose="020B0604020202020204" charset="0"/>
              </a:rPr>
              <a:t>:</a:t>
            </a:r>
            <a:r>
              <a:rPr lang="en-US" dirty="0"/>
              <a:t>:</a:t>
            </a:r>
            <a:endParaRPr lang="en-IN" dirty="0"/>
          </a:p>
        </p:txBody>
      </p:sp>
      <p:sp>
        <p:nvSpPr>
          <p:cNvPr id="14" name="TextBox 13"/>
          <p:cNvSpPr txBox="1"/>
          <p:nvPr/>
        </p:nvSpPr>
        <p:spPr>
          <a:xfrm>
            <a:off x="1345215" y="5608558"/>
            <a:ext cx="44381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EBECEF"/>
                </a:solidFill>
                <a:latin typeface="Epilogue" panose="020B0604020202020204" charset="0"/>
              </a:rPr>
              <a:t>Prof. </a:t>
            </a:r>
            <a:r>
              <a:rPr lang="en-US" sz="2000" dirty="0" err="1">
                <a:solidFill>
                  <a:srgbClr val="EBECEF"/>
                </a:solidFill>
                <a:latin typeface="Epilogue" panose="020B0604020202020204" charset="0"/>
              </a:rPr>
              <a:t>Ganansekaran</a:t>
            </a:r>
            <a:r>
              <a:rPr lang="en-US" sz="2000" dirty="0">
                <a:solidFill>
                  <a:srgbClr val="EBECEF"/>
                </a:solidFill>
                <a:latin typeface="Epilogue" panose="020B0604020202020204" charset="0"/>
              </a:rPr>
              <a:t> </a:t>
            </a:r>
            <a:endParaRPr lang="en-IN" sz="2000" dirty="0">
              <a:solidFill>
                <a:srgbClr val="EBECEF"/>
              </a:solidFill>
              <a:latin typeface="Epilogu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435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40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281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0955" y="3213140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1281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BECEF"/>
                </a:solidFill>
                <a:latin typeface="Fraunces Medium" pitchFamily="34" charset="0"/>
              </a:rPr>
              <a:t>Our Aim</a:t>
            </a:r>
            <a:endParaRPr lang="en-US" sz="2200" b="1" dirty="0"/>
          </a:p>
        </p:txBody>
      </p:sp>
      <p:sp>
        <p:nvSpPr>
          <p:cNvPr id="7" name="Text 4"/>
          <p:cNvSpPr/>
          <p:nvPr/>
        </p:nvSpPr>
        <p:spPr>
          <a:xfrm>
            <a:off x="1530906" y="36185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EBECEF"/>
                </a:solidFill>
                <a:latin typeface="Epilogue" pitchFamily="34" charset="0"/>
              </a:rPr>
              <a:t>QuizKTC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</a:rPr>
              <a:t> aims to provide an interactive platform for AIKTC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</a:rPr>
              <a:t>Studnets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94169" y="310824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7509" y="3213140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108246"/>
            <a:ext cx="2835235" cy="34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BECEF"/>
                </a:solidFill>
                <a:latin typeface="Fraunces Medium" pitchFamily="34" charset="0"/>
              </a:rPr>
              <a:t>Motivation</a:t>
            </a:r>
            <a:endParaRPr lang="en-US" sz="2200" b="1" dirty="0"/>
          </a:p>
        </p:txBody>
      </p:sp>
      <p:sp>
        <p:nvSpPr>
          <p:cNvPr id="11" name="Text 8"/>
          <p:cNvSpPr/>
          <p:nvPr/>
        </p:nvSpPr>
        <p:spPr>
          <a:xfrm>
            <a:off x="5273040" y="3553421"/>
            <a:ext cx="3730466" cy="1655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</a:rPr>
              <a:t>To improve Quiz taking experience and assessment, here at AIKTC &amp; build an in house Quiz management Software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832664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9046" y="5505528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5" y="54443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Objectives</a:t>
            </a:r>
            <a:endParaRPr lang="en-US" sz="2200" b="1" dirty="0"/>
          </a:p>
        </p:txBody>
      </p:sp>
      <p:sp>
        <p:nvSpPr>
          <p:cNvPr id="15" name="Text 12"/>
          <p:cNvSpPr/>
          <p:nvPr/>
        </p:nvSpPr>
        <p:spPr>
          <a:xfrm>
            <a:off x="1530964" y="589248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</a:rPr>
              <a:t>Create a scalable, customizable quiz platform with real-time analytics and diverse quiz type for AIKTC students &amp; faculties. 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06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Literature Survey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364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Existing Platforms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175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Google Forms, Kahoot lack robust proctoring.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156692" y="4884539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Limited security features.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56692" y="5326737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Simple question types.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364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Limitations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175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Absence of effective anti-cheating measures.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62424" y="4884539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Insufficient analytics.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62424" y="5326737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Poor user engagement.</a:t>
            </a:r>
            <a:endParaRPr lang="en-US" sz="1750" dirty="0"/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EAB4CFC9-B24A-8AAA-D543-7652C173FC3A}"/>
              </a:ext>
            </a:extLst>
          </p:cNvPr>
          <p:cNvSpPr/>
          <p:nvPr/>
        </p:nvSpPr>
        <p:spPr>
          <a:xfrm>
            <a:off x="1156691" y="5849688"/>
            <a:ext cx="5881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Simple question types.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0268" y="1486509"/>
            <a:ext cx="84851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Limitations of Existing Systems</a:t>
            </a:r>
            <a:endParaRPr lang="en-US" sz="4450" dirty="0"/>
          </a:p>
        </p:txBody>
      </p:sp>
      <p:sp>
        <p:nvSpPr>
          <p:cNvPr id="16" name="TextBox 15"/>
          <p:cNvSpPr txBox="1"/>
          <p:nvPr/>
        </p:nvSpPr>
        <p:spPr>
          <a:xfrm>
            <a:off x="640268" y="2475570"/>
            <a:ext cx="6298386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50" b="1" dirty="0">
                <a:solidFill>
                  <a:schemeClr val="bg1"/>
                </a:solidFill>
                <a:latin typeface="Epilogue Medium"/>
              </a:rPr>
              <a:t>As discussed earlier, the only solution used by AIKTC Faculties is Google Form and </a:t>
            </a:r>
            <a:r>
              <a:rPr lang="en-US" sz="1750" b="1" dirty="0" err="1">
                <a:solidFill>
                  <a:schemeClr val="bg1"/>
                </a:solidFill>
                <a:latin typeface="Epilogue Medium"/>
              </a:rPr>
              <a:t>Kahoot</a:t>
            </a:r>
            <a:r>
              <a:rPr lang="en-US" sz="1750" b="1" dirty="0">
                <a:solidFill>
                  <a:schemeClr val="bg1"/>
                </a:solidFill>
                <a:latin typeface="Epilogue Medium"/>
              </a:rPr>
              <a:t>, However, it possess some proctoring issues which we aim to solve :</a:t>
            </a:r>
            <a:endParaRPr lang="en-IN" sz="1750" b="1" dirty="0">
              <a:solidFill>
                <a:schemeClr val="bg1"/>
              </a:solidFill>
              <a:latin typeface="Epilogue Medium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0268" y="3881146"/>
            <a:ext cx="6021658" cy="143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Epilogue Medium"/>
              </a:rPr>
              <a:t>A single user can attempt a quiz multiple times on </a:t>
            </a:r>
            <a:r>
              <a:rPr lang="en-US" sz="1750" dirty="0" err="1">
                <a:solidFill>
                  <a:schemeClr val="bg1"/>
                </a:solidFill>
                <a:latin typeface="Epilogue Medium"/>
              </a:rPr>
              <a:t>Kahoot</a:t>
            </a:r>
            <a:endParaRPr lang="en-US" sz="1750" dirty="0">
              <a:solidFill>
                <a:schemeClr val="bg1"/>
              </a:solidFill>
              <a:latin typeface="Epilogue Mediu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Epilogue Medium"/>
              </a:rPr>
              <a:t>Students often google the answer and hence accurate results are not delivered.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chemeClr val="bg1"/>
                </a:solidFill>
                <a:latin typeface="Epilogue Medium"/>
              </a:rPr>
              <a:t>Students often copy and paste the question in </a:t>
            </a:r>
            <a:r>
              <a:rPr lang="en-US" sz="1750" dirty="0" err="1">
                <a:solidFill>
                  <a:schemeClr val="bg1"/>
                </a:solidFill>
                <a:latin typeface="Epilogue Medium"/>
              </a:rPr>
              <a:t>ChatGPT</a:t>
            </a:r>
            <a:r>
              <a:rPr lang="en-US" sz="1750" dirty="0">
                <a:solidFill>
                  <a:schemeClr val="bg1"/>
                </a:solidFill>
                <a:latin typeface="Epilogue Medium"/>
              </a:rPr>
              <a:t> and complete these quizzes.</a:t>
            </a:r>
            <a:endParaRPr lang="en-IN" sz="1750" dirty="0">
              <a:solidFill>
                <a:schemeClr val="bg1"/>
              </a:solidFill>
              <a:latin typeface="Epilogue Medium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0268" y="6155473"/>
            <a:ext cx="574287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50" b="1" dirty="0">
                <a:solidFill>
                  <a:schemeClr val="bg1"/>
                </a:solidFill>
                <a:latin typeface="Epilogue" panose="020B0604020202020204" charset="0"/>
              </a:rPr>
              <a:t>Due to these issues the segregation of Low/Advance Learners is disturbed.</a:t>
            </a:r>
            <a:endParaRPr lang="en-IN" sz="1750" b="1" dirty="0">
              <a:solidFill>
                <a:schemeClr val="bg1"/>
              </a:solidFill>
              <a:latin typeface="Epilogue" panose="020B060402020202020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3393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6" name="TextBox 5"/>
          <p:cNvSpPr txBox="1"/>
          <p:nvPr/>
        </p:nvSpPr>
        <p:spPr>
          <a:xfrm>
            <a:off x="6280190" y="1320278"/>
            <a:ext cx="734865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Epilogue" panose="020B0604020202020204" charset="0"/>
              </a:rPr>
              <a:t>Problem: Currently the quiz platforms used by AIKTC Students and Faculties fail to implement certain proctoring features which are discussed earlier.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Epilogue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Epilogue" panose="020B0604020202020204" charset="0"/>
              </a:rPr>
              <a:t>We have created a Quiz Website QUIZKTC which offers the required Proctoring features discussed earlier i.e.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Epilogue" panose="020B060402020202020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Epilogue" panose="020B0604020202020204" charset="0"/>
              </a:rPr>
              <a:t>Complete User Management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Epilogue" panose="020B0604020202020204" charset="0"/>
              </a:rPr>
              <a:t>Single User can Attempt a Quiz Only Once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Epilogue" panose="020B0604020202020204" charset="0"/>
              </a:rPr>
              <a:t>Camera Access of the User is required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Epilogue" panose="020B0604020202020204" charset="0"/>
              </a:rPr>
              <a:t>User cannot switch applications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Epilogue" panose="020B0604020202020204" charset="0"/>
              </a:rPr>
              <a:t>User cannot switch the tabs (if tab switches are more than 3, quiz automatically gets submitted)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Epilogue" panose="020B0604020202020204" charset="0"/>
              </a:rPr>
              <a:t>Right click is Disabled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Epilogue" panose="020B0604020202020204" charset="0"/>
              </a:rPr>
              <a:t>User cannot copy content from the webpage </a:t>
            </a:r>
            <a:r>
              <a:rPr lang="en-US" dirty="0" err="1">
                <a:solidFill>
                  <a:schemeClr val="bg1"/>
                </a:solidFill>
                <a:latin typeface="Epilogue" panose="020B0604020202020204" charset="0"/>
              </a:rPr>
              <a:t>etc</a:t>
            </a:r>
            <a:endParaRPr lang="en-US" sz="1800" kern="1200" dirty="0">
              <a:solidFill>
                <a:schemeClr val="bg1"/>
              </a:solidFill>
              <a:latin typeface="Epilogue" panose="020B0604020202020204" charset="0"/>
            </a:endParaRPr>
          </a:p>
        </p:txBody>
      </p:sp>
      <p:pic>
        <p:nvPicPr>
          <p:cNvPr id="1026" name="Picture 2" descr="What made quiz apps so famous?| What so popular about quizzes?">
            <a:extLst>
              <a:ext uri="{FF2B5EF4-FFF2-40B4-BE49-F238E27FC236}">
                <a16:creationId xmlns:a16="http://schemas.microsoft.com/office/drawing/2014/main" id="{19115693-383F-AC3F-9255-A711BEAF8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898" y="1438041"/>
            <a:ext cx="5519854" cy="5519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895" y="537329"/>
            <a:ext cx="7472958" cy="610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System Design and Architecture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95" y="1440894"/>
            <a:ext cx="977027" cy="156317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53935" y="1636276"/>
            <a:ext cx="2442567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Student Login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953935" y="2058829"/>
            <a:ext cx="650617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Secure login for students.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895" y="3004066"/>
            <a:ext cx="977027" cy="156317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53935" y="3199448"/>
            <a:ext cx="2442567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Quiz Attempt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1953935" y="3622000"/>
            <a:ext cx="650617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Students take quizzes under proctoring.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95" y="4567238"/>
            <a:ext cx="977027" cy="156317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53935" y="4762619"/>
            <a:ext cx="2442567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Results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1953935" y="5185172"/>
            <a:ext cx="650617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Students get results and feedback.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895" y="6130409"/>
            <a:ext cx="977027" cy="156317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53935" y="6325791"/>
            <a:ext cx="2442567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Teacher Dashboard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1953935" y="6748343"/>
            <a:ext cx="6506170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Teachers create quizzes and access analytics.</a:t>
            </a:r>
            <a:endParaRPr lang="en-US" sz="15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27778AD-769D-51E3-8E63-3431E9C10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4540" y="655503"/>
            <a:ext cx="3187386" cy="303632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DF29E23-B2DD-186D-5631-486299F178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60442" y="3767674"/>
            <a:ext cx="3543281" cy="304334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8055DA8-CC16-CDC9-1D53-3E0E57E515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04540" y="3774694"/>
            <a:ext cx="3187386" cy="30363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9D53206-6E0F-6B0E-0DF1-A19416F98B4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860442" y="655503"/>
            <a:ext cx="3543282" cy="303632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89" y="55816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Proposed Methodology/Techniques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08889" y="2130207"/>
            <a:ext cx="30480" cy="4737378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1389102" y="2561689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855896" y="23217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5965" y="2422028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7" y="23362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</a:rPr>
              <a:t>Frontend 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402145" y="2804159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Frontend has been created using a HTML, CSS and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Boostrap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89102" y="396635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895099" y="374248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40011" y="3836283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3676749"/>
            <a:ext cx="31084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</a:rPr>
              <a:t>Backend 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27660" y="4086301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</a:rPr>
              <a:t>Backend has been Created using a Python, Django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412141" y="542748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867659" y="51807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14948" y="5287826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419864" y="50962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</a:rPr>
              <a:t>Proctoring 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468346" y="5519129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</a:rPr>
              <a:t>Proctoring features are mainly implemented using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</a:rPr>
              <a:t>Javascript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</a:rPr>
              <a:t> and its Libraries</a:t>
            </a:r>
            <a:endParaRPr lang="en-US" sz="1750" dirty="0"/>
          </a:p>
        </p:txBody>
      </p:sp>
      <p:sp>
        <p:nvSpPr>
          <p:cNvPr id="20" name="Shape 13"/>
          <p:cNvSpPr/>
          <p:nvPr/>
        </p:nvSpPr>
        <p:spPr>
          <a:xfrm>
            <a:off x="800814" y="6746026"/>
            <a:ext cx="510302" cy="510302"/>
          </a:xfrm>
          <a:prstGeom prst="roundRect">
            <a:avLst>
              <a:gd name="adj" fmla="val 1429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21" name="Rectangle 20"/>
          <p:cNvSpPr/>
          <p:nvPr/>
        </p:nvSpPr>
        <p:spPr>
          <a:xfrm>
            <a:off x="907421" y="6852364"/>
            <a:ext cx="4036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EBECEF"/>
                </a:solidFill>
                <a:latin typeface="Fraunces Medium" pitchFamily="34" charset="0"/>
              </a:rPr>
              <a:t>4</a:t>
            </a:r>
            <a:endParaRPr lang="en-IN" dirty="0"/>
          </a:p>
        </p:txBody>
      </p:sp>
      <p:sp>
        <p:nvSpPr>
          <p:cNvPr id="22" name="Shape 12"/>
          <p:cNvSpPr/>
          <p:nvPr/>
        </p:nvSpPr>
        <p:spPr>
          <a:xfrm>
            <a:off x="1311116" y="698593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14A70"/>
          </a:solidFill>
          <a:ln/>
        </p:spPr>
      </p:sp>
      <p:sp>
        <p:nvSpPr>
          <p:cNvPr id="23" name="Rectangle 22"/>
          <p:cNvSpPr/>
          <p:nvPr/>
        </p:nvSpPr>
        <p:spPr>
          <a:xfrm>
            <a:off x="2314036" y="6762451"/>
            <a:ext cx="256499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EBECEF"/>
                </a:solidFill>
                <a:latin typeface="Fraunces Medium" pitchFamily="34" charset="0"/>
              </a:rPr>
              <a:t>Database</a:t>
            </a:r>
            <a:endParaRPr lang="en-IN" sz="2200" dirty="0"/>
          </a:p>
        </p:txBody>
      </p:sp>
      <p:sp>
        <p:nvSpPr>
          <p:cNvPr id="24" name="Text 16"/>
          <p:cNvSpPr/>
          <p:nvPr/>
        </p:nvSpPr>
        <p:spPr>
          <a:xfrm>
            <a:off x="2359239" y="7218975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</a:rPr>
              <a:t>Sqlite3 has been used as SQL based database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6495" y="597218"/>
            <a:ext cx="571130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Future Enhancements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495" y="1601629"/>
            <a:ext cx="542925" cy="5429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6495" y="236172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AI Feedback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246495" y="2831306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AI-powered feedback based on performance.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6495" y="3830241"/>
            <a:ext cx="542925" cy="5429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46495" y="4590336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Advanced Analytics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6246495" y="5059918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More detailed class performance analysis.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6495" y="6058853"/>
            <a:ext cx="542925" cy="5429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6495" y="68189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Enhanced Security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6246495" y="7288530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Improved proctoring techniques for better security.</a:t>
            </a:r>
            <a:endParaRPr lang="en-US" sz="1700" dirty="0"/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853</Words>
  <Application>Microsoft Office PowerPoint</Application>
  <PresentationFormat>Custom</PresentationFormat>
  <Paragraphs>167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Fraunces Medium</vt:lpstr>
      <vt:lpstr>Epilogue</vt:lpstr>
      <vt:lpstr>Calibri</vt:lpstr>
      <vt:lpstr>Epilogue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Abdul Rehman Kalsekar</cp:lastModifiedBy>
  <cp:revision>20</cp:revision>
  <dcterms:created xsi:type="dcterms:W3CDTF">2024-10-20T11:27:16Z</dcterms:created>
  <dcterms:modified xsi:type="dcterms:W3CDTF">2024-10-30T04:59:52Z</dcterms:modified>
</cp:coreProperties>
</file>